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56"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28"/>
    <p:restoredTop sz="84898"/>
  </p:normalViewPr>
  <p:slideViewPr>
    <p:cSldViewPr snapToGrid="0" snapToObjects="1">
      <p:cViewPr>
        <p:scale>
          <a:sx n="134" d="100"/>
          <a:sy n="134" d="100"/>
        </p:scale>
        <p:origin x="144" y="144"/>
      </p:cViewPr>
      <p:guideLst/>
    </p:cSldViewPr>
  </p:slideViewPr>
  <p:notesTextViewPr>
    <p:cViewPr>
      <p:scale>
        <a:sx n="130" d="100"/>
        <a:sy n="130" d="100"/>
      </p:scale>
      <p:origin x="0" y="-104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A85C17-405B-0A41-9678-DFE2A245C852}" type="datetimeFigureOut">
              <a:rPr lang="en-US" smtClean="0"/>
              <a:t>11/14/19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328F52-EBD4-924F-920C-374DD35480E6}" type="slidenum">
              <a:rPr lang="en-US" smtClean="0"/>
              <a:t>‹#›</a:t>
            </a:fld>
            <a:endParaRPr lang="en-US"/>
          </a:p>
        </p:txBody>
      </p:sp>
    </p:spTree>
    <p:extLst>
      <p:ext uri="{BB962C8B-B14F-4D97-AF65-F5344CB8AC3E}">
        <p14:creationId xmlns:p14="http://schemas.microsoft.com/office/powerpoint/2010/main" val="24829223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Hi! I’m Jeff and the topic I’m researching is the formation of planetary nebulae, which are clouds of ionized gases. The primary driver behind the transition from AGB star to planetary nebula is mass loss. An AGB star starts off with several solar masses, but ends up as a white dwarf, which is at most 1.4 solar masses. So naturally, you would ask where all that mass went. As it turns out, that lost mass is what a planetary nebula is made of. The two primary mechanisms that drive mass loss are stellar winds and pulsation.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Stellar winds are caused by radiation pressure from the star imparting momentum onto grains of dust in the stellar atmosphere. As these grains of dust are ejected away from the star, they carry some of the surrounding gases along with them. Just knowing this, we can derive a mass loss equation. This one, given by Reimers, is widely used to model mass loss due to stellar winds: proportional to luminosity (more luminosity means more radiation pressure), and inversely proportional to M over R (which is like a term for surface gravity). The coefficients are just there to match observational data.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important thing to keep in mind is the position and evolution of an AGB star on the HR-Diagram (draw diagram). AGB stars are much more luminous than Sun-like stars, and one of the relations that we know is that more luminous stars are bigger! AGB stars are in the range of several hundred solar radii but are at most several solar masses. Knowing this, we can deduce that the surface gravity of an AGB star is much weaker than that of a Sun-like star. Furthermore, as an AGB star evolves, it moves further up along the diagram, meaning that mass loss increases as the star ages.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p>
        </p:txBody>
      </p:sp>
      <p:sp>
        <p:nvSpPr>
          <p:cNvPr id="4" name="Slide Number Placeholder 3"/>
          <p:cNvSpPr>
            <a:spLocks noGrp="1"/>
          </p:cNvSpPr>
          <p:nvPr>
            <p:ph type="sldNum" sz="quarter" idx="5"/>
          </p:nvPr>
        </p:nvSpPr>
        <p:spPr/>
        <p:txBody>
          <a:bodyPr/>
          <a:lstStyle/>
          <a:p>
            <a:fld id="{71328F52-EBD4-924F-920C-374DD35480E6}" type="slidenum">
              <a:rPr lang="en-US" smtClean="0"/>
              <a:t>1</a:t>
            </a:fld>
            <a:endParaRPr lang="en-US"/>
          </a:p>
        </p:txBody>
      </p:sp>
    </p:spTree>
    <p:extLst>
      <p:ext uri="{BB962C8B-B14F-4D97-AF65-F5344CB8AC3E}">
        <p14:creationId xmlns:p14="http://schemas.microsoft.com/office/powerpoint/2010/main" val="24496314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Late-stage AGB stars also pulsate due to instability of double-shell burning, and that causes shock waves which levitate dust in the stellar atmosphere. We can think of the mass loss rate as being, very approximately, the amount of material in a shell that is being pushed away, and how fast material is being pushed away. If pulsation increases the density of dust. Researchers also found that pulsation period, which increases as a star ages, is positively correlated with luminosity (this might not be causal but that’s not the important thing). From these two relations, we can guess that an increasing pulsation period would lead to increasing mass loss rates. That is, in fact, what we see. In fact, past a period of 300~ days, there is a sharp increase in mass loss rate, which are given by these empirical formulas. This suggests that mass loss increases exponentially towards the end of a star’s lifetime, and that might be the cause for the ”superwind” which causes the formation of a planetary nebula.</a:t>
            </a:r>
          </a:p>
        </p:txBody>
      </p:sp>
      <p:sp>
        <p:nvSpPr>
          <p:cNvPr id="4" name="Slide Number Placeholder 3"/>
          <p:cNvSpPr>
            <a:spLocks noGrp="1"/>
          </p:cNvSpPr>
          <p:nvPr>
            <p:ph type="sldNum" sz="quarter" idx="5"/>
          </p:nvPr>
        </p:nvSpPr>
        <p:spPr/>
        <p:txBody>
          <a:bodyPr/>
          <a:lstStyle/>
          <a:p>
            <a:fld id="{71328F52-EBD4-924F-920C-374DD35480E6}" type="slidenum">
              <a:rPr lang="en-US" smtClean="0"/>
              <a:t>2</a:t>
            </a:fld>
            <a:endParaRPr lang="en-US"/>
          </a:p>
        </p:txBody>
      </p:sp>
    </p:spTree>
    <p:extLst>
      <p:ext uri="{BB962C8B-B14F-4D97-AF65-F5344CB8AC3E}">
        <p14:creationId xmlns:p14="http://schemas.microsoft.com/office/powerpoint/2010/main" val="1800486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313E9-0360-314C-B0A5-F24BD30F16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84B4F72-F417-014B-9A6F-D6889854D5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8FE6C9B-ACED-E045-8E8F-546F417C2B48}"/>
              </a:ext>
            </a:extLst>
          </p:cNvPr>
          <p:cNvSpPr>
            <a:spLocks noGrp="1"/>
          </p:cNvSpPr>
          <p:nvPr>
            <p:ph type="dt" sz="half" idx="10"/>
          </p:nvPr>
        </p:nvSpPr>
        <p:spPr/>
        <p:txBody>
          <a:bodyPr/>
          <a:lstStyle/>
          <a:p>
            <a:fld id="{76B2D87B-3A31-B540-ABD3-CEC1E29B7701}" type="datetimeFigureOut">
              <a:rPr lang="en-US" smtClean="0"/>
              <a:t>11/14/19</a:t>
            </a:fld>
            <a:endParaRPr lang="en-US"/>
          </a:p>
        </p:txBody>
      </p:sp>
      <p:sp>
        <p:nvSpPr>
          <p:cNvPr id="5" name="Footer Placeholder 4">
            <a:extLst>
              <a:ext uri="{FF2B5EF4-FFF2-40B4-BE49-F238E27FC236}">
                <a16:creationId xmlns:a16="http://schemas.microsoft.com/office/drawing/2014/main" id="{63BB6925-859E-3546-9E9F-B78A084FE7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0FCBB2-5985-9346-900E-46DD51297673}"/>
              </a:ext>
            </a:extLst>
          </p:cNvPr>
          <p:cNvSpPr>
            <a:spLocks noGrp="1"/>
          </p:cNvSpPr>
          <p:nvPr>
            <p:ph type="sldNum" sz="quarter" idx="12"/>
          </p:nvPr>
        </p:nvSpPr>
        <p:spPr/>
        <p:txBody>
          <a:bodyPr/>
          <a:lstStyle/>
          <a:p>
            <a:fld id="{B5DCDCF2-5F8F-DC48-B0D6-8F137310AD43}" type="slidenum">
              <a:rPr lang="en-US" smtClean="0"/>
              <a:t>‹#›</a:t>
            </a:fld>
            <a:endParaRPr lang="en-US"/>
          </a:p>
        </p:txBody>
      </p:sp>
    </p:spTree>
    <p:extLst>
      <p:ext uri="{BB962C8B-B14F-4D97-AF65-F5344CB8AC3E}">
        <p14:creationId xmlns:p14="http://schemas.microsoft.com/office/powerpoint/2010/main" val="2574947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365A6-9777-1440-8B8D-AA0FF0F8FB8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D9F163-DB54-F149-8A6D-F053596CE9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A427D8-4E7F-784E-9C1A-D8514A2B0867}"/>
              </a:ext>
            </a:extLst>
          </p:cNvPr>
          <p:cNvSpPr>
            <a:spLocks noGrp="1"/>
          </p:cNvSpPr>
          <p:nvPr>
            <p:ph type="dt" sz="half" idx="10"/>
          </p:nvPr>
        </p:nvSpPr>
        <p:spPr/>
        <p:txBody>
          <a:bodyPr/>
          <a:lstStyle/>
          <a:p>
            <a:fld id="{76B2D87B-3A31-B540-ABD3-CEC1E29B7701}" type="datetimeFigureOut">
              <a:rPr lang="en-US" smtClean="0"/>
              <a:t>11/14/19</a:t>
            </a:fld>
            <a:endParaRPr lang="en-US"/>
          </a:p>
        </p:txBody>
      </p:sp>
      <p:sp>
        <p:nvSpPr>
          <p:cNvPr id="5" name="Footer Placeholder 4">
            <a:extLst>
              <a:ext uri="{FF2B5EF4-FFF2-40B4-BE49-F238E27FC236}">
                <a16:creationId xmlns:a16="http://schemas.microsoft.com/office/drawing/2014/main" id="{3A7FBC1A-125B-A940-8F93-05AC792C04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3181CA-A1CE-3E42-9B01-F262B82C1747}"/>
              </a:ext>
            </a:extLst>
          </p:cNvPr>
          <p:cNvSpPr>
            <a:spLocks noGrp="1"/>
          </p:cNvSpPr>
          <p:nvPr>
            <p:ph type="sldNum" sz="quarter" idx="12"/>
          </p:nvPr>
        </p:nvSpPr>
        <p:spPr/>
        <p:txBody>
          <a:bodyPr/>
          <a:lstStyle/>
          <a:p>
            <a:fld id="{B5DCDCF2-5F8F-DC48-B0D6-8F137310AD43}" type="slidenum">
              <a:rPr lang="en-US" smtClean="0"/>
              <a:t>‹#›</a:t>
            </a:fld>
            <a:endParaRPr lang="en-US"/>
          </a:p>
        </p:txBody>
      </p:sp>
    </p:spTree>
    <p:extLst>
      <p:ext uri="{BB962C8B-B14F-4D97-AF65-F5344CB8AC3E}">
        <p14:creationId xmlns:p14="http://schemas.microsoft.com/office/powerpoint/2010/main" val="2155473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6651A7-8207-E345-B7B1-0C89CE35BE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3A1B33-40F9-654E-8C1A-3D00FADB55B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DB09D8-0EB0-C34E-927A-D8F484B5FE50}"/>
              </a:ext>
            </a:extLst>
          </p:cNvPr>
          <p:cNvSpPr>
            <a:spLocks noGrp="1"/>
          </p:cNvSpPr>
          <p:nvPr>
            <p:ph type="dt" sz="half" idx="10"/>
          </p:nvPr>
        </p:nvSpPr>
        <p:spPr/>
        <p:txBody>
          <a:bodyPr/>
          <a:lstStyle/>
          <a:p>
            <a:fld id="{76B2D87B-3A31-B540-ABD3-CEC1E29B7701}" type="datetimeFigureOut">
              <a:rPr lang="en-US" smtClean="0"/>
              <a:t>11/14/19</a:t>
            </a:fld>
            <a:endParaRPr lang="en-US"/>
          </a:p>
        </p:txBody>
      </p:sp>
      <p:sp>
        <p:nvSpPr>
          <p:cNvPr id="5" name="Footer Placeholder 4">
            <a:extLst>
              <a:ext uri="{FF2B5EF4-FFF2-40B4-BE49-F238E27FC236}">
                <a16:creationId xmlns:a16="http://schemas.microsoft.com/office/drawing/2014/main" id="{5A7ED519-71C2-AA45-97A0-9663330B4A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067C07-A0A7-784F-A898-25E9E731DA20}"/>
              </a:ext>
            </a:extLst>
          </p:cNvPr>
          <p:cNvSpPr>
            <a:spLocks noGrp="1"/>
          </p:cNvSpPr>
          <p:nvPr>
            <p:ph type="sldNum" sz="quarter" idx="12"/>
          </p:nvPr>
        </p:nvSpPr>
        <p:spPr/>
        <p:txBody>
          <a:bodyPr/>
          <a:lstStyle/>
          <a:p>
            <a:fld id="{B5DCDCF2-5F8F-DC48-B0D6-8F137310AD43}" type="slidenum">
              <a:rPr lang="en-US" smtClean="0"/>
              <a:t>‹#›</a:t>
            </a:fld>
            <a:endParaRPr lang="en-US"/>
          </a:p>
        </p:txBody>
      </p:sp>
    </p:spTree>
    <p:extLst>
      <p:ext uri="{BB962C8B-B14F-4D97-AF65-F5344CB8AC3E}">
        <p14:creationId xmlns:p14="http://schemas.microsoft.com/office/powerpoint/2010/main" val="16097706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1D4B8-C2F6-5942-BB17-CF3FFA78AE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73A892-42EB-124F-A9BE-945DBEEF98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541337-C966-9B43-A78A-FFA3DD0EA0CB}"/>
              </a:ext>
            </a:extLst>
          </p:cNvPr>
          <p:cNvSpPr>
            <a:spLocks noGrp="1"/>
          </p:cNvSpPr>
          <p:nvPr>
            <p:ph type="dt" sz="half" idx="10"/>
          </p:nvPr>
        </p:nvSpPr>
        <p:spPr/>
        <p:txBody>
          <a:bodyPr/>
          <a:lstStyle/>
          <a:p>
            <a:fld id="{76B2D87B-3A31-B540-ABD3-CEC1E29B7701}" type="datetimeFigureOut">
              <a:rPr lang="en-US" smtClean="0"/>
              <a:t>11/14/19</a:t>
            </a:fld>
            <a:endParaRPr lang="en-US"/>
          </a:p>
        </p:txBody>
      </p:sp>
      <p:sp>
        <p:nvSpPr>
          <p:cNvPr id="5" name="Footer Placeholder 4">
            <a:extLst>
              <a:ext uri="{FF2B5EF4-FFF2-40B4-BE49-F238E27FC236}">
                <a16:creationId xmlns:a16="http://schemas.microsoft.com/office/drawing/2014/main" id="{88D86346-5834-5E47-8AB4-2AC9FD14E4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E52E59-FD52-3C4D-8BD1-D1B679E653D0}"/>
              </a:ext>
            </a:extLst>
          </p:cNvPr>
          <p:cNvSpPr>
            <a:spLocks noGrp="1"/>
          </p:cNvSpPr>
          <p:nvPr>
            <p:ph type="sldNum" sz="quarter" idx="12"/>
          </p:nvPr>
        </p:nvSpPr>
        <p:spPr/>
        <p:txBody>
          <a:bodyPr/>
          <a:lstStyle/>
          <a:p>
            <a:fld id="{B5DCDCF2-5F8F-DC48-B0D6-8F137310AD43}" type="slidenum">
              <a:rPr lang="en-US" smtClean="0"/>
              <a:t>‹#›</a:t>
            </a:fld>
            <a:endParaRPr lang="en-US"/>
          </a:p>
        </p:txBody>
      </p:sp>
    </p:spTree>
    <p:extLst>
      <p:ext uri="{BB962C8B-B14F-4D97-AF65-F5344CB8AC3E}">
        <p14:creationId xmlns:p14="http://schemas.microsoft.com/office/powerpoint/2010/main" val="992373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20D77-B9BE-4B4D-9776-31E2B3190B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16B9170-6C9C-7D41-8D90-FE344E0037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663476-A6FD-6648-8A1E-D40CDF719F4C}"/>
              </a:ext>
            </a:extLst>
          </p:cNvPr>
          <p:cNvSpPr>
            <a:spLocks noGrp="1"/>
          </p:cNvSpPr>
          <p:nvPr>
            <p:ph type="dt" sz="half" idx="10"/>
          </p:nvPr>
        </p:nvSpPr>
        <p:spPr/>
        <p:txBody>
          <a:bodyPr/>
          <a:lstStyle/>
          <a:p>
            <a:fld id="{76B2D87B-3A31-B540-ABD3-CEC1E29B7701}" type="datetimeFigureOut">
              <a:rPr lang="en-US" smtClean="0"/>
              <a:t>11/14/19</a:t>
            </a:fld>
            <a:endParaRPr lang="en-US"/>
          </a:p>
        </p:txBody>
      </p:sp>
      <p:sp>
        <p:nvSpPr>
          <p:cNvPr id="5" name="Footer Placeholder 4">
            <a:extLst>
              <a:ext uri="{FF2B5EF4-FFF2-40B4-BE49-F238E27FC236}">
                <a16:creationId xmlns:a16="http://schemas.microsoft.com/office/drawing/2014/main" id="{F6AAA349-7746-0D49-8661-5F53EAA8DB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207BF9-A5EB-9344-B421-23A9A5D5B9D5}"/>
              </a:ext>
            </a:extLst>
          </p:cNvPr>
          <p:cNvSpPr>
            <a:spLocks noGrp="1"/>
          </p:cNvSpPr>
          <p:nvPr>
            <p:ph type="sldNum" sz="quarter" idx="12"/>
          </p:nvPr>
        </p:nvSpPr>
        <p:spPr/>
        <p:txBody>
          <a:bodyPr/>
          <a:lstStyle/>
          <a:p>
            <a:fld id="{B5DCDCF2-5F8F-DC48-B0D6-8F137310AD43}" type="slidenum">
              <a:rPr lang="en-US" smtClean="0"/>
              <a:t>‹#›</a:t>
            </a:fld>
            <a:endParaRPr lang="en-US"/>
          </a:p>
        </p:txBody>
      </p:sp>
    </p:spTree>
    <p:extLst>
      <p:ext uri="{BB962C8B-B14F-4D97-AF65-F5344CB8AC3E}">
        <p14:creationId xmlns:p14="http://schemas.microsoft.com/office/powerpoint/2010/main" val="1225419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D035C-43B8-B442-896F-B6CFD4A5A1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A75E7D-A0EC-B043-8B5C-26AC3C66ABC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7B975E-8D9C-9D4B-8CFD-D55D50B7F5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A8FEFA-30F4-3140-8C4E-E54C636D67B4}"/>
              </a:ext>
            </a:extLst>
          </p:cNvPr>
          <p:cNvSpPr>
            <a:spLocks noGrp="1"/>
          </p:cNvSpPr>
          <p:nvPr>
            <p:ph type="dt" sz="half" idx="10"/>
          </p:nvPr>
        </p:nvSpPr>
        <p:spPr/>
        <p:txBody>
          <a:bodyPr/>
          <a:lstStyle/>
          <a:p>
            <a:fld id="{76B2D87B-3A31-B540-ABD3-CEC1E29B7701}" type="datetimeFigureOut">
              <a:rPr lang="en-US" smtClean="0"/>
              <a:t>11/14/19</a:t>
            </a:fld>
            <a:endParaRPr lang="en-US"/>
          </a:p>
        </p:txBody>
      </p:sp>
      <p:sp>
        <p:nvSpPr>
          <p:cNvPr id="6" name="Footer Placeholder 5">
            <a:extLst>
              <a:ext uri="{FF2B5EF4-FFF2-40B4-BE49-F238E27FC236}">
                <a16:creationId xmlns:a16="http://schemas.microsoft.com/office/drawing/2014/main" id="{0914ED75-E5F1-2B47-919E-36DE2761D7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700346-DC25-3641-8156-54C110C43B45}"/>
              </a:ext>
            </a:extLst>
          </p:cNvPr>
          <p:cNvSpPr>
            <a:spLocks noGrp="1"/>
          </p:cNvSpPr>
          <p:nvPr>
            <p:ph type="sldNum" sz="quarter" idx="12"/>
          </p:nvPr>
        </p:nvSpPr>
        <p:spPr/>
        <p:txBody>
          <a:bodyPr/>
          <a:lstStyle/>
          <a:p>
            <a:fld id="{B5DCDCF2-5F8F-DC48-B0D6-8F137310AD43}" type="slidenum">
              <a:rPr lang="en-US" smtClean="0"/>
              <a:t>‹#›</a:t>
            </a:fld>
            <a:endParaRPr lang="en-US"/>
          </a:p>
        </p:txBody>
      </p:sp>
    </p:spTree>
    <p:extLst>
      <p:ext uri="{BB962C8B-B14F-4D97-AF65-F5344CB8AC3E}">
        <p14:creationId xmlns:p14="http://schemas.microsoft.com/office/powerpoint/2010/main" val="1596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D4FCB-4550-0A4A-B7CB-9D7C2BF817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AA3BF7C-DE80-EC4B-8CE0-AE64D9A51E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4F4E4C-E6A9-6648-8C5E-6184DB0BDB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15B1FAC-3824-6D4D-B06B-A31A96F87C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FF39991-3A67-D546-B195-C3DEAB3DF4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7B434D-BC9D-EF46-9863-A5FE9B9A310D}"/>
              </a:ext>
            </a:extLst>
          </p:cNvPr>
          <p:cNvSpPr>
            <a:spLocks noGrp="1"/>
          </p:cNvSpPr>
          <p:nvPr>
            <p:ph type="dt" sz="half" idx="10"/>
          </p:nvPr>
        </p:nvSpPr>
        <p:spPr/>
        <p:txBody>
          <a:bodyPr/>
          <a:lstStyle/>
          <a:p>
            <a:fld id="{76B2D87B-3A31-B540-ABD3-CEC1E29B7701}" type="datetimeFigureOut">
              <a:rPr lang="en-US" smtClean="0"/>
              <a:t>11/14/19</a:t>
            </a:fld>
            <a:endParaRPr lang="en-US"/>
          </a:p>
        </p:txBody>
      </p:sp>
      <p:sp>
        <p:nvSpPr>
          <p:cNvPr id="8" name="Footer Placeholder 7">
            <a:extLst>
              <a:ext uri="{FF2B5EF4-FFF2-40B4-BE49-F238E27FC236}">
                <a16:creationId xmlns:a16="http://schemas.microsoft.com/office/drawing/2014/main" id="{8A3192D8-ECBD-2341-8F6A-D16F3440B86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C3BBA1-8D9C-ED43-B327-5FE5560C228C}"/>
              </a:ext>
            </a:extLst>
          </p:cNvPr>
          <p:cNvSpPr>
            <a:spLocks noGrp="1"/>
          </p:cNvSpPr>
          <p:nvPr>
            <p:ph type="sldNum" sz="quarter" idx="12"/>
          </p:nvPr>
        </p:nvSpPr>
        <p:spPr/>
        <p:txBody>
          <a:bodyPr/>
          <a:lstStyle/>
          <a:p>
            <a:fld id="{B5DCDCF2-5F8F-DC48-B0D6-8F137310AD43}" type="slidenum">
              <a:rPr lang="en-US" smtClean="0"/>
              <a:t>‹#›</a:t>
            </a:fld>
            <a:endParaRPr lang="en-US"/>
          </a:p>
        </p:txBody>
      </p:sp>
    </p:spTree>
    <p:extLst>
      <p:ext uri="{BB962C8B-B14F-4D97-AF65-F5344CB8AC3E}">
        <p14:creationId xmlns:p14="http://schemas.microsoft.com/office/powerpoint/2010/main" val="279487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91164-2538-9841-91B5-8CF2F9DBD5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78CB7B7-939E-BE4D-8FBF-AAA8BDD21DBC}"/>
              </a:ext>
            </a:extLst>
          </p:cNvPr>
          <p:cNvSpPr>
            <a:spLocks noGrp="1"/>
          </p:cNvSpPr>
          <p:nvPr>
            <p:ph type="dt" sz="half" idx="10"/>
          </p:nvPr>
        </p:nvSpPr>
        <p:spPr/>
        <p:txBody>
          <a:bodyPr/>
          <a:lstStyle/>
          <a:p>
            <a:fld id="{76B2D87B-3A31-B540-ABD3-CEC1E29B7701}" type="datetimeFigureOut">
              <a:rPr lang="en-US" smtClean="0"/>
              <a:t>11/14/19</a:t>
            </a:fld>
            <a:endParaRPr lang="en-US"/>
          </a:p>
        </p:txBody>
      </p:sp>
      <p:sp>
        <p:nvSpPr>
          <p:cNvPr id="4" name="Footer Placeholder 3">
            <a:extLst>
              <a:ext uri="{FF2B5EF4-FFF2-40B4-BE49-F238E27FC236}">
                <a16:creationId xmlns:a16="http://schemas.microsoft.com/office/drawing/2014/main" id="{F14966FA-113A-BC47-A26F-3B4EC12C06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5DC14F-98F3-9149-A665-B9C839FDF2B4}"/>
              </a:ext>
            </a:extLst>
          </p:cNvPr>
          <p:cNvSpPr>
            <a:spLocks noGrp="1"/>
          </p:cNvSpPr>
          <p:nvPr>
            <p:ph type="sldNum" sz="quarter" idx="12"/>
          </p:nvPr>
        </p:nvSpPr>
        <p:spPr/>
        <p:txBody>
          <a:bodyPr/>
          <a:lstStyle/>
          <a:p>
            <a:fld id="{B5DCDCF2-5F8F-DC48-B0D6-8F137310AD43}" type="slidenum">
              <a:rPr lang="en-US" smtClean="0"/>
              <a:t>‹#›</a:t>
            </a:fld>
            <a:endParaRPr lang="en-US"/>
          </a:p>
        </p:txBody>
      </p:sp>
    </p:spTree>
    <p:extLst>
      <p:ext uri="{BB962C8B-B14F-4D97-AF65-F5344CB8AC3E}">
        <p14:creationId xmlns:p14="http://schemas.microsoft.com/office/powerpoint/2010/main" val="1004185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C2A9F1-2C25-A14B-813C-21F74EF61262}"/>
              </a:ext>
            </a:extLst>
          </p:cNvPr>
          <p:cNvSpPr>
            <a:spLocks noGrp="1"/>
          </p:cNvSpPr>
          <p:nvPr>
            <p:ph type="dt" sz="half" idx="10"/>
          </p:nvPr>
        </p:nvSpPr>
        <p:spPr/>
        <p:txBody>
          <a:bodyPr/>
          <a:lstStyle/>
          <a:p>
            <a:fld id="{76B2D87B-3A31-B540-ABD3-CEC1E29B7701}" type="datetimeFigureOut">
              <a:rPr lang="en-US" smtClean="0"/>
              <a:t>11/14/19</a:t>
            </a:fld>
            <a:endParaRPr lang="en-US"/>
          </a:p>
        </p:txBody>
      </p:sp>
      <p:sp>
        <p:nvSpPr>
          <p:cNvPr id="3" name="Footer Placeholder 2">
            <a:extLst>
              <a:ext uri="{FF2B5EF4-FFF2-40B4-BE49-F238E27FC236}">
                <a16:creationId xmlns:a16="http://schemas.microsoft.com/office/drawing/2014/main" id="{4F7FA3F2-D6FC-B145-B184-A204B86449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DDE0CFA-D435-EC40-8201-73FCB388C1FF}"/>
              </a:ext>
            </a:extLst>
          </p:cNvPr>
          <p:cNvSpPr>
            <a:spLocks noGrp="1"/>
          </p:cNvSpPr>
          <p:nvPr>
            <p:ph type="sldNum" sz="quarter" idx="12"/>
          </p:nvPr>
        </p:nvSpPr>
        <p:spPr/>
        <p:txBody>
          <a:bodyPr/>
          <a:lstStyle/>
          <a:p>
            <a:fld id="{B5DCDCF2-5F8F-DC48-B0D6-8F137310AD43}" type="slidenum">
              <a:rPr lang="en-US" smtClean="0"/>
              <a:t>‹#›</a:t>
            </a:fld>
            <a:endParaRPr lang="en-US"/>
          </a:p>
        </p:txBody>
      </p:sp>
    </p:spTree>
    <p:extLst>
      <p:ext uri="{BB962C8B-B14F-4D97-AF65-F5344CB8AC3E}">
        <p14:creationId xmlns:p14="http://schemas.microsoft.com/office/powerpoint/2010/main" val="7746998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F883D-E287-B34D-B33D-BA156DF97B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8990636-3FB7-C54A-A161-00A725DABC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68159C2-91B7-2F40-8183-7647531404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CC843C-5E1E-944B-B39F-9C2AF2ADD570}"/>
              </a:ext>
            </a:extLst>
          </p:cNvPr>
          <p:cNvSpPr>
            <a:spLocks noGrp="1"/>
          </p:cNvSpPr>
          <p:nvPr>
            <p:ph type="dt" sz="half" idx="10"/>
          </p:nvPr>
        </p:nvSpPr>
        <p:spPr/>
        <p:txBody>
          <a:bodyPr/>
          <a:lstStyle/>
          <a:p>
            <a:fld id="{76B2D87B-3A31-B540-ABD3-CEC1E29B7701}" type="datetimeFigureOut">
              <a:rPr lang="en-US" smtClean="0"/>
              <a:t>11/14/19</a:t>
            </a:fld>
            <a:endParaRPr lang="en-US"/>
          </a:p>
        </p:txBody>
      </p:sp>
      <p:sp>
        <p:nvSpPr>
          <p:cNvPr id="6" name="Footer Placeholder 5">
            <a:extLst>
              <a:ext uri="{FF2B5EF4-FFF2-40B4-BE49-F238E27FC236}">
                <a16:creationId xmlns:a16="http://schemas.microsoft.com/office/drawing/2014/main" id="{84C8EB07-98E4-4344-A081-526CFA5D6B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2E101A-D58A-8249-9936-0CA427F4FFC8}"/>
              </a:ext>
            </a:extLst>
          </p:cNvPr>
          <p:cNvSpPr>
            <a:spLocks noGrp="1"/>
          </p:cNvSpPr>
          <p:nvPr>
            <p:ph type="sldNum" sz="quarter" idx="12"/>
          </p:nvPr>
        </p:nvSpPr>
        <p:spPr/>
        <p:txBody>
          <a:bodyPr/>
          <a:lstStyle/>
          <a:p>
            <a:fld id="{B5DCDCF2-5F8F-DC48-B0D6-8F137310AD43}" type="slidenum">
              <a:rPr lang="en-US" smtClean="0"/>
              <a:t>‹#›</a:t>
            </a:fld>
            <a:endParaRPr lang="en-US"/>
          </a:p>
        </p:txBody>
      </p:sp>
    </p:spTree>
    <p:extLst>
      <p:ext uri="{BB962C8B-B14F-4D97-AF65-F5344CB8AC3E}">
        <p14:creationId xmlns:p14="http://schemas.microsoft.com/office/powerpoint/2010/main" val="1864283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FAC07-3A64-1043-88E1-06E5DEB60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4433DD-D93D-474B-BA0E-AC82749D26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365425-5A66-304B-9454-D6F1B16186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947110-E48E-3C41-A85B-2E0198524FF4}"/>
              </a:ext>
            </a:extLst>
          </p:cNvPr>
          <p:cNvSpPr>
            <a:spLocks noGrp="1"/>
          </p:cNvSpPr>
          <p:nvPr>
            <p:ph type="dt" sz="half" idx="10"/>
          </p:nvPr>
        </p:nvSpPr>
        <p:spPr/>
        <p:txBody>
          <a:bodyPr/>
          <a:lstStyle/>
          <a:p>
            <a:fld id="{76B2D87B-3A31-B540-ABD3-CEC1E29B7701}" type="datetimeFigureOut">
              <a:rPr lang="en-US" smtClean="0"/>
              <a:t>11/14/19</a:t>
            </a:fld>
            <a:endParaRPr lang="en-US"/>
          </a:p>
        </p:txBody>
      </p:sp>
      <p:sp>
        <p:nvSpPr>
          <p:cNvPr id="6" name="Footer Placeholder 5">
            <a:extLst>
              <a:ext uri="{FF2B5EF4-FFF2-40B4-BE49-F238E27FC236}">
                <a16:creationId xmlns:a16="http://schemas.microsoft.com/office/drawing/2014/main" id="{EBA99281-83D0-7642-BBD6-1F089A9A42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B5228F-3DEF-EB41-8671-21CBF49091E4}"/>
              </a:ext>
            </a:extLst>
          </p:cNvPr>
          <p:cNvSpPr>
            <a:spLocks noGrp="1"/>
          </p:cNvSpPr>
          <p:nvPr>
            <p:ph type="sldNum" sz="quarter" idx="12"/>
          </p:nvPr>
        </p:nvSpPr>
        <p:spPr/>
        <p:txBody>
          <a:bodyPr/>
          <a:lstStyle/>
          <a:p>
            <a:fld id="{B5DCDCF2-5F8F-DC48-B0D6-8F137310AD43}" type="slidenum">
              <a:rPr lang="en-US" smtClean="0"/>
              <a:t>‹#›</a:t>
            </a:fld>
            <a:endParaRPr lang="en-US"/>
          </a:p>
        </p:txBody>
      </p:sp>
    </p:spTree>
    <p:extLst>
      <p:ext uri="{BB962C8B-B14F-4D97-AF65-F5344CB8AC3E}">
        <p14:creationId xmlns:p14="http://schemas.microsoft.com/office/powerpoint/2010/main" val="15507788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7E255E-9BCE-9E41-ACB6-F4B8740B29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3DC5701-9600-4C4D-92CC-CE53672DF3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057CD0-425C-2744-B063-256E60EABD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B2D87B-3A31-B540-ABD3-CEC1E29B7701}" type="datetimeFigureOut">
              <a:rPr lang="en-US" smtClean="0"/>
              <a:t>11/14/19</a:t>
            </a:fld>
            <a:endParaRPr lang="en-US"/>
          </a:p>
        </p:txBody>
      </p:sp>
      <p:sp>
        <p:nvSpPr>
          <p:cNvPr id="5" name="Footer Placeholder 4">
            <a:extLst>
              <a:ext uri="{FF2B5EF4-FFF2-40B4-BE49-F238E27FC236}">
                <a16:creationId xmlns:a16="http://schemas.microsoft.com/office/drawing/2014/main" id="{ED5C21AA-26B4-1341-BE72-81404DC269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E876181-B3DB-1044-B10D-165DB322C3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DCDCF2-5F8F-DC48-B0D6-8F137310AD43}" type="slidenum">
              <a:rPr lang="en-US" smtClean="0"/>
              <a:t>‹#›</a:t>
            </a:fld>
            <a:endParaRPr lang="en-US"/>
          </a:p>
        </p:txBody>
      </p:sp>
    </p:spTree>
    <p:extLst>
      <p:ext uri="{BB962C8B-B14F-4D97-AF65-F5344CB8AC3E}">
        <p14:creationId xmlns:p14="http://schemas.microsoft.com/office/powerpoint/2010/main" val="20040455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04FC493-A633-4A46-93B5-51B60A9696CC}"/>
              </a:ext>
            </a:extLst>
          </p:cNvPr>
          <p:cNvSpPr/>
          <p:nvPr/>
        </p:nvSpPr>
        <p:spPr>
          <a:xfrm>
            <a:off x="5350892" y="1058334"/>
            <a:ext cx="6502439" cy="5579534"/>
          </a:xfrm>
          <a:prstGeom prst="rect">
            <a:avLst/>
          </a:prstGeom>
          <a:solidFill>
            <a:schemeClr val="bg1">
              <a:alpha val="73000"/>
            </a:schemeClr>
          </a:solidFill>
          <a:ln>
            <a:noFill/>
          </a:ln>
          <a:effectLst>
            <a:outerShdw blurRad="114300" dist="38100" dir="2760000" sx="101000" sy="101000" algn="ctr" rotWithShape="0">
              <a:srgbClr val="000000">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9">
            <a:extLst>
              <a:ext uri="{FF2B5EF4-FFF2-40B4-BE49-F238E27FC236}">
                <a16:creationId xmlns:a16="http://schemas.microsoft.com/office/drawing/2014/main" id="{59E1AA88-07E8-CD48-BD84-ED6509C4B229}"/>
              </a:ext>
            </a:extLst>
          </p:cNvPr>
          <p:cNvSpPr/>
          <p:nvPr/>
        </p:nvSpPr>
        <p:spPr>
          <a:xfrm>
            <a:off x="5516836" y="3267928"/>
            <a:ext cx="5896065" cy="950383"/>
          </a:xfrm>
          <a:prstGeom prst="rect">
            <a:avLst/>
          </a:prstGeom>
          <a:solidFill>
            <a:schemeClr val="bg1">
              <a:alpha val="73000"/>
            </a:schemeClr>
          </a:solidFill>
          <a:ln>
            <a:noFill/>
          </a:ln>
          <a:effectLst>
            <a:outerShdw blurRad="114300" dist="76200" dir="2760000" sx="101000" sy="101000" algn="ctr" rotWithShape="0">
              <a:srgbClr val="000000">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Rectangle 18">
            <a:extLst>
              <a:ext uri="{FF2B5EF4-FFF2-40B4-BE49-F238E27FC236}">
                <a16:creationId xmlns:a16="http://schemas.microsoft.com/office/drawing/2014/main" id="{9A0E491A-D522-7A4C-9569-823263294590}"/>
              </a:ext>
            </a:extLst>
          </p:cNvPr>
          <p:cNvSpPr/>
          <p:nvPr/>
        </p:nvSpPr>
        <p:spPr>
          <a:xfrm>
            <a:off x="3844406" y="169190"/>
            <a:ext cx="8008925" cy="647191"/>
          </a:xfrm>
          <a:prstGeom prst="rect">
            <a:avLst/>
          </a:prstGeom>
          <a:solidFill>
            <a:schemeClr val="bg1">
              <a:alpha val="73000"/>
            </a:schemeClr>
          </a:solidFill>
          <a:ln>
            <a:noFill/>
          </a:ln>
          <a:effectLst>
            <a:outerShdw blurRad="114300" dist="63500" dir="2760000" sx="101000" sy="101000" algn="ctr" rotWithShape="0">
              <a:srgbClr val="000000">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ectangle 14">
            <a:extLst>
              <a:ext uri="{FF2B5EF4-FFF2-40B4-BE49-F238E27FC236}">
                <a16:creationId xmlns:a16="http://schemas.microsoft.com/office/drawing/2014/main" id="{BE9A11A7-04B9-BF4D-BAAF-53B4D3DB59EF}"/>
              </a:ext>
            </a:extLst>
          </p:cNvPr>
          <p:cNvSpPr/>
          <p:nvPr/>
        </p:nvSpPr>
        <p:spPr>
          <a:xfrm>
            <a:off x="336535" y="2902284"/>
            <a:ext cx="4715934" cy="3735584"/>
          </a:xfrm>
          <a:prstGeom prst="rect">
            <a:avLst/>
          </a:prstGeom>
          <a:solidFill>
            <a:schemeClr val="bg1">
              <a:alpha val="73000"/>
            </a:schemeClr>
          </a:solidFill>
          <a:ln>
            <a:noFill/>
          </a:ln>
          <a:effectLst>
            <a:outerShdw blurRad="114300" dist="38100" dir="2760000" sx="101000" sy="101000" algn="ctr" rotWithShape="0">
              <a:srgbClr val="000000">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extLst>
              <a:ext uri="{FF2B5EF4-FFF2-40B4-BE49-F238E27FC236}">
                <a16:creationId xmlns:a16="http://schemas.microsoft.com/office/drawing/2014/main" id="{7B231EDD-E1B8-E847-8E13-DB6CE51E5913}"/>
              </a:ext>
            </a:extLst>
          </p:cNvPr>
          <p:cNvSpPr txBox="1"/>
          <p:nvPr/>
        </p:nvSpPr>
        <p:spPr>
          <a:xfrm>
            <a:off x="338666" y="2979455"/>
            <a:ext cx="4461107" cy="1815882"/>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Roboto" panose="02000000000000000000" pitchFamily="2" charset="0"/>
                <a:ea typeface="Roboto" panose="02000000000000000000" pitchFamily="2" charset="0"/>
              </a:rPr>
              <a:t>PN is a cloud composed of ionized gas ejected from a low- to intermediate-mass star at the end of its stellar lifetime</a:t>
            </a:r>
          </a:p>
          <a:p>
            <a:pPr marL="285750" indent="-285750">
              <a:buFont typeface="Arial" panose="020B0604020202020204" pitchFamily="34" charset="0"/>
              <a:buChar char="•"/>
            </a:pPr>
            <a:r>
              <a:rPr lang="en-US" sz="1600" dirty="0">
                <a:latin typeface="Roboto" panose="02000000000000000000" pitchFamily="2" charset="0"/>
                <a:ea typeface="Roboto" panose="02000000000000000000" pitchFamily="2" charset="0"/>
              </a:rPr>
              <a:t>Characteristic glow caused by ionizing UV radiation from central star</a:t>
            </a:r>
          </a:p>
          <a:p>
            <a:pPr marL="742950" lvl="1" indent="-285750">
              <a:buFont typeface="Arial" panose="020B0604020202020204" pitchFamily="34" charset="0"/>
              <a:buChar char="•"/>
            </a:pPr>
            <a:r>
              <a:rPr lang="en-US" sz="1600" dirty="0">
                <a:latin typeface="Roboto" panose="02000000000000000000" pitchFamily="2" charset="0"/>
                <a:ea typeface="Roboto" panose="02000000000000000000" pitchFamily="2" charset="0"/>
              </a:rPr>
              <a:t>Requires temperature of ~30,000K and at least 100 particles/cm</a:t>
            </a:r>
            <a:r>
              <a:rPr lang="en-US" sz="1600" baseline="30000" dirty="0">
                <a:latin typeface="Roboto" panose="02000000000000000000" pitchFamily="2" charset="0"/>
                <a:ea typeface="Roboto" panose="02000000000000000000" pitchFamily="2" charset="0"/>
              </a:rPr>
              <a:t>3</a:t>
            </a:r>
          </a:p>
        </p:txBody>
      </p:sp>
      <p:sp>
        <p:nvSpPr>
          <p:cNvPr id="5" name="TextBox 4">
            <a:extLst>
              <a:ext uri="{FF2B5EF4-FFF2-40B4-BE49-F238E27FC236}">
                <a16:creationId xmlns:a16="http://schemas.microsoft.com/office/drawing/2014/main" id="{ED9CE9E0-23B2-4D42-A708-162B30E15E16}"/>
              </a:ext>
            </a:extLst>
          </p:cNvPr>
          <p:cNvSpPr txBox="1"/>
          <p:nvPr/>
        </p:nvSpPr>
        <p:spPr>
          <a:xfrm>
            <a:off x="3844406" y="295274"/>
            <a:ext cx="8008924" cy="461665"/>
          </a:xfrm>
          <a:prstGeom prst="rect">
            <a:avLst/>
          </a:prstGeom>
          <a:noFill/>
        </p:spPr>
        <p:txBody>
          <a:bodyPr wrap="none" rtlCol="0">
            <a:spAutoFit/>
          </a:bodyPr>
          <a:lstStyle/>
          <a:p>
            <a:r>
              <a:rPr lang="en-US" sz="2400" dirty="0">
                <a:latin typeface="Roboto" panose="02000000000000000000" pitchFamily="2" charset="0"/>
                <a:ea typeface="Roboto" panose="02000000000000000000" pitchFamily="2" charset="0"/>
              </a:rPr>
              <a:t>Formation of Planetary Nebulae: Mass Loss Mechanisms</a:t>
            </a:r>
          </a:p>
        </p:txBody>
      </p:sp>
      <p:sp>
        <p:nvSpPr>
          <p:cNvPr id="6" name="Down Arrow 5">
            <a:extLst>
              <a:ext uri="{FF2B5EF4-FFF2-40B4-BE49-F238E27FC236}">
                <a16:creationId xmlns:a16="http://schemas.microsoft.com/office/drawing/2014/main" id="{D950DC32-665E-9E4F-A3ED-7DC8371AA216}"/>
              </a:ext>
            </a:extLst>
          </p:cNvPr>
          <p:cNvSpPr/>
          <p:nvPr/>
        </p:nvSpPr>
        <p:spPr>
          <a:xfrm>
            <a:off x="2346550" y="4866188"/>
            <a:ext cx="557416" cy="8867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Roboto" panose="02000000000000000000" pitchFamily="2" charset="0"/>
              <a:ea typeface="Roboto" panose="02000000000000000000" pitchFamily="2" charset="0"/>
            </a:endParaRPr>
          </a:p>
        </p:txBody>
      </p:sp>
      <p:sp>
        <p:nvSpPr>
          <p:cNvPr id="7" name="TextBox 6">
            <a:extLst>
              <a:ext uri="{FF2B5EF4-FFF2-40B4-BE49-F238E27FC236}">
                <a16:creationId xmlns:a16="http://schemas.microsoft.com/office/drawing/2014/main" id="{1458462C-193C-4F40-8D41-3C436F2520ED}"/>
              </a:ext>
            </a:extLst>
          </p:cNvPr>
          <p:cNvSpPr txBox="1"/>
          <p:nvPr/>
        </p:nvSpPr>
        <p:spPr>
          <a:xfrm>
            <a:off x="394705" y="5823747"/>
            <a:ext cx="4010082" cy="584775"/>
          </a:xfrm>
          <a:prstGeom prst="rect">
            <a:avLst/>
          </a:prstGeom>
          <a:noFill/>
        </p:spPr>
        <p:txBody>
          <a:bodyPr wrap="square" rtlCol="0">
            <a:spAutoFit/>
          </a:bodyPr>
          <a:lstStyle/>
          <a:p>
            <a:r>
              <a:rPr lang="en-US" sz="1600" dirty="0">
                <a:latin typeface="Roboto" panose="02000000000000000000" pitchFamily="2" charset="0"/>
                <a:ea typeface="Roboto" panose="02000000000000000000" pitchFamily="2" charset="0"/>
              </a:rPr>
              <a:t>Where does all that gas come from? Stellar winds, pulsation</a:t>
            </a:r>
          </a:p>
        </p:txBody>
      </p:sp>
      <p:sp>
        <p:nvSpPr>
          <p:cNvPr id="17" name="Rectangle 16">
            <a:extLst>
              <a:ext uri="{FF2B5EF4-FFF2-40B4-BE49-F238E27FC236}">
                <a16:creationId xmlns:a16="http://schemas.microsoft.com/office/drawing/2014/main" id="{0C3E4008-CFE8-0A41-A149-1A64C25D66DD}"/>
              </a:ext>
            </a:extLst>
          </p:cNvPr>
          <p:cNvSpPr/>
          <p:nvPr/>
        </p:nvSpPr>
        <p:spPr>
          <a:xfrm>
            <a:off x="5350893" y="1058334"/>
            <a:ext cx="6502439" cy="5579534"/>
          </a:xfrm>
          <a:prstGeom prst="rect">
            <a:avLst/>
          </a:prstGeom>
          <a:no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itle 1">
            <a:extLst>
              <a:ext uri="{FF2B5EF4-FFF2-40B4-BE49-F238E27FC236}">
                <a16:creationId xmlns:a16="http://schemas.microsoft.com/office/drawing/2014/main" id="{EBB770DD-4343-FE49-8E8B-7E00A5BC244B}"/>
              </a:ext>
            </a:extLst>
          </p:cNvPr>
          <p:cNvSpPr txBox="1">
            <a:spLocks/>
          </p:cNvSpPr>
          <p:nvPr/>
        </p:nvSpPr>
        <p:spPr>
          <a:xfrm>
            <a:off x="7376900" y="1006424"/>
            <a:ext cx="2175936" cy="7887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latin typeface="Roboto" panose="02000000000000000000" pitchFamily="2" charset="0"/>
                <a:ea typeface="Roboto" panose="02000000000000000000" pitchFamily="2" charset="0"/>
              </a:rPr>
              <a:t>Stellar Winds</a:t>
            </a:r>
          </a:p>
        </p:txBody>
      </p:sp>
      <p:sp>
        <p:nvSpPr>
          <p:cNvPr id="11" name="Content Placeholder 2">
            <a:extLst>
              <a:ext uri="{FF2B5EF4-FFF2-40B4-BE49-F238E27FC236}">
                <a16:creationId xmlns:a16="http://schemas.microsoft.com/office/drawing/2014/main" id="{20B6CA57-DFF7-C944-907D-252088D5D3FA}"/>
              </a:ext>
            </a:extLst>
          </p:cNvPr>
          <p:cNvSpPr txBox="1">
            <a:spLocks/>
          </p:cNvSpPr>
          <p:nvPr/>
        </p:nvSpPr>
        <p:spPr>
          <a:xfrm>
            <a:off x="5620070" y="1660727"/>
            <a:ext cx="6083299" cy="1241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latin typeface="Roboto" panose="02000000000000000000" pitchFamily="2" charset="0"/>
                <a:ea typeface="Roboto" panose="02000000000000000000" pitchFamily="2" charset="0"/>
              </a:rPr>
              <a:t>Radiation pressure from star imparts momentum on condensed dust particles in the stellar atmosphere</a:t>
            </a:r>
          </a:p>
          <a:p>
            <a:r>
              <a:rPr lang="en-US" sz="1600" dirty="0">
                <a:latin typeface="Roboto" panose="02000000000000000000" pitchFamily="2" charset="0"/>
                <a:ea typeface="Roboto" panose="02000000000000000000" pitchFamily="2" charset="0"/>
              </a:rPr>
              <a:t>Friction causes the dust to drag gases along with it as it is pushed away from the star</a:t>
            </a:r>
          </a:p>
        </p:txBody>
      </p:sp>
      <p:pic>
        <p:nvPicPr>
          <p:cNvPr id="12" name="Picture 11" descr="A picture containing drawing&#10;&#10;Description automatically generated">
            <a:extLst>
              <a:ext uri="{FF2B5EF4-FFF2-40B4-BE49-F238E27FC236}">
                <a16:creationId xmlns:a16="http://schemas.microsoft.com/office/drawing/2014/main" id="{9CAAC2B6-13DA-A94D-B848-6D33CCD279D6}"/>
              </a:ext>
            </a:extLst>
          </p:cNvPr>
          <p:cNvPicPr>
            <a:picLocks noChangeAspect="1"/>
          </p:cNvPicPr>
          <p:nvPr/>
        </p:nvPicPr>
        <p:blipFill>
          <a:blip r:embed="rId3"/>
          <a:stretch>
            <a:fillRect/>
          </a:stretch>
        </p:blipFill>
        <p:spPr>
          <a:xfrm>
            <a:off x="5516836" y="3260207"/>
            <a:ext cx="5896065" cy="950383"/>
          </a:xfrm>
          <a:prstGeom prst="rect">
            <a:avLst/>
          </a:prstGeom>
        </p:spPr>
      </p:pic>
      <p:sp>
        <p:nvSpPr>
          <p:cNvPr id="13" name="TextBox 12">
            <a:extLst>
              <a:ext uri="{FF2B5EF4-FFF2-40B4-BE49-F238E27FC236}">
                <a16:creationId xmlns:a16="http://schemas.microsoft.com/office/drawing/2014/main" id="{50E8FF87-D35A-724E-8D38-F762A89ABFFD}"/>
              </a:ext>
            </a:extLst>
          </p:cNvPr>
          <p:cNvSpPr txBox="1"/>
          <p:nvPr/>
        </p:nvSpPr>
        <p:spPr>
          <a:xfrm>
            <a:off x="5640097" y="2882372"/>
            <a:ext cx="5158785" cy="584775"/>
          </a:xfrm>
          <a:prstGeom prst="rect">
            <a:avLst/>
          </a:prstGeom>
          <a:noFill/>
        </p:spPr>
        <p:txBody>
          <a:bodyPr wrap="none" rtlCol="0">
            <a:spAutoFit/>
          </a:bodyPr>
          <a:lstStyle/>
          <a:p>
            <a:r>
              <a:rPr lang="en-US" sz="1600" dirty="0">
                <a:latin typeface="Roboto" panose="02000000000000000000" pitchFamily="2" charset="0"/>
                <a:ea typeface="Roboto" panose="02000000000000000000" pitchFamily="2" charset="0"/>
              </a:rPr>
              <a:t>Model mass loss due to winds using Reimers’ formula:</a:t>
            </a:r>
          </a:p>
          <a:p>
            <a:endParaRPr lang="en-US" sz="1600" dirty="0"/>
          </a:p>
        </p:txBody>
      </p:sp>
      <p:sp>
        <p:nvSpPr>
          <p:cNvPr id="14" name="TextBox 13">
            <a:extLst>
              <a:ext uri="{FF2B5EF4-FFF2-40B4-BE49-F238E27FC236}">
                <a16:creationId xmlns:a16="http://schemas.microsoft.com/office/drawing/2014/main" id="{1370061E-9C06-1B42-95C8-D58BF24C1E60}"/>
              </a:ext>
            </a:extLst>
          </p:cNvPr>
          <p:cNvSpPr txBox="1"/>
          <p:nvPr/>
        </p:nvSpPr>
        <p:spPr>
          <a:xfrm>
            <a:off x="5516836" y="4401601"/>
            <a:ext cx="6186533" cy="1815882"/>
          </a:xfrm>
          <a:prstGeom prst="rect">
            <a:avLst/>
          </a:prstGeom>
          <a:noFill/>
        </p:spPr>
        <p:txBody>
          <a:bodyPr wrap="square" rtlCol="0">
            <a:spAutoFit/>
          </a:bodyPr>
          <a:lstStyle/>
          <a:p>
            <a:r>
              <a:rPr lang="en-US" sz="1600" dirty="0"/>
              <a:t>Assume that mass loss rate is proportional to luminosity (more radiation pressure), and inversely proportional to M/R (surface gravity is M/R</a:t>
            </a:r>
            <a:r>
              <a:rPr lang="en-US" sz="1600" baseline="30000" dirty="0"/>
              <a:t>2</a:t>
            </a:r>
            <a:r>
              <a:rPr lang="en-US" sz="1600" dirty="0"/>
              <a:t>). AGB stars have large radii (several hundred solar radii) but are not significantly more massive than the Sun. Low surface gravity!</a:t>
            </a:r>
          </a:p>
          <a:p>
            <a:endParaRPr lang="en-US" sz="1600" dirty="0"/>
          </a:p>
          <a:p>
            <a:r>
              <a:rPr lang="en-US" sz="1600" dirty="0"/>
              <a:t>Luminosity increases (see HRD), and mass decreases. Increasing mass loss rate!</a:t>
            </a:r>
          </a:p>
        </p:txBody>
      </p:sp>
      <p:pic>
        <p:nvPicPr>
          <p:cNvPr id="25" name="Picture 24" descr="A picture containing star, object, light, stop&#10;&#10;Description automatically generated">
            <a:extLst>
              <a:ext uri="{FF2B5EF4-FFF2-40B4-BE49-F238E27FC236}">
                <a16:creationId xmlns:a16="http://schemas.microsoft.com/office/drawing/2014/main" id="{BBF7A49C-CF2F-3146-9BC0-3A9CC3E09246}"/>
              </a:ext>
            </a:extLst>
          </p:cNvPr>
          <p:cNvPicPr>
            <a:picLocks noChangeAspect="1"/>
          </p:cNvPicPr>
          <p:nvPr/>
        </p:nvPicPr>
        <p:blipFill>
          <a:blip r:embed="rId4"/>
          <a:stretch>
            <a:fillRect/>
          </a:stretch>
        </p:blipFill>
        <p:spPr>
          <a:xfrm>
            <a:off x="357981" y="169190"/>
            <a:ext cx="3325918" cy="2562682"/>
          </a:xfrm>
          <a:prstGeom prst="rect">
            <a:avLst/>
          </a:prstGeom>
        </p:spPr>
      </p:pic>
      <p:sp>
        <p:nvSpPr>
          <p:cNvPr id="26" name="TextBox 25">
            <a:extLst>
              <a:ext uri="{FF2B5EF4-FFF2-40B4-BE49-F238E27FC236}">
                <a16:creationId xmlns:a16="http://schemas.microsoft.com/office/drawing/2014/main" id="{40579F1F-A4CC-594B-B84B-9BD3EEEA293F}"/>
              </a:ext>
            </a:extLst>
          </p:cNvPr>
          <p:cNvSpPr txBox="1"/>
          <p:nvPr/>
        </p:nvSpPr>
        <p:spPr>
          <a:xfrm>
            <a:off x="3701054" y="1576301"/>
            <a:ext cx="1407465" cy="553998"/>
          </a:xfrm>
          <a:prstGeom prst="rect">
            <a:avLst/>
          </a:prstGeom>
          <a:noFill/>
        </p:spPr>
        <p:txBody>
          <a:bodyPr wrap="square" rtlCol="0">
            <a:spAutoFit/>
          </a:bodyPr>
          <a:lstStyle/>
          <a:p>
            <a:r>
              <a:rPr lang="en-CA" sz="1000" dirty="0"/>
              <a:t>NASA/</a:t>
            </a:r>
          </a:p>
          <a:p>
            <a:r>
              <a:rPr lang="en-CA" sz="1000" dirty="0"/>
              <a:t>JPL-Caltech/</a:t>
            </a:r>
          </a:p>
          <a:p>
            <a:r>
              <a:rPr lang="en-CA" sz="1000" dirty="0"/>
              <a:t>Univ. of Ariz.</a:t>
            </a:r>
            <a:endParaRPr lang="en-US" sz="1000" dirty="0"/>
          </a:p>
        </p:txBody>
      </p:sp>
    </p:spTree>
    <p:extLst>
      <p:ext uri="{BB962C8B-B14F-4D97-AF65-F5344CB8AC3E}">
        <p14:creationId xmlns:p14="http://schemas.microsoft.com/office/powerpoint/2010/main" val="521256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47531DC-62D1-8D48-833E-1E242355B035}"/>
              </a:ext>
            </a:extLst>
          </p:cNvPr>
          <p:cNvSpPr/>
          <p:nvPr/>
        </p:nvSpPr>
        <p:spPr>
          <a:xfrm>
            <a:off x="167148" y="194310"/>
            <a:ext cx="11787785" cy="6422800"/>
          </a:xfrm>
          <a:prstGeom prst="rect">
            <a:avLst/>
          </a:prstGeom>
          <a:solidFill>
            <a:schemeClr val="bg1">
              <a:alpha val="73000"/>
            </a:schemeClr>
          </a:solidFill>
          <a:ln>
            <a:noFill/>
          </a:ln>
          <a:effectLst>
            <a:outerShdw blurRad="114300" dist="38100" dir="2760000" sx="101000" sy="101000" algn="ctr" rotWithShape="0">
              <a:srgbClr val="000000">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1" name="Rectangle 20">
            <a:extLst>
              <a:ext uri="{FF2B5EF4-FFF2-40B4-BE49-F238E27FC236}">
                <a16:creationId xmlns:a16="http://schemas.microsoft.com/office/drawing/2014/main" id="{30C5F94D-334C-1240-A0E0-B44B6B69DD9A}"/>
              </a:ext>
            </a:extLst>
          </p:cNvPr>
          <p:cNvSpPr/>
          <p:nvPr/>
        </p:nvSpPr>
        <p:spPr>
          <a:xfrm>
            <a:off x="6095999" y="4274894"/>
            <a:ext cx="5665474" cy="677241"/>
          </a:xfrm>
          <a:prstGeom prst="rect">
            <a:avLst/>
          </a:prstGeom>
          <a:solidFill>
            <a:schemeClr val="bg1">
              <a:alpha val="73000"/>
            </a:schemeClr>
          </a:solidFill>
          <a:ln>
            <a:noFill/>
          </a:ln>
          <a:effectLst>
            <a:outerShdw blurRad="114300" dist="76200" dir="2760000" sx="101000" sy="101000" algn="ctr" rotWithShape="0">
              <a:srgbClr val="000000">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9">
            <a:extLst>
              <a:ext uri="{FF2B5EF4-FFF2-40B4-BE49-F238E27FC236}">
                <a16:creationId xmlns:a16="http://schemas.microsoft.com/office/drawing/2014/main" id="{E92A20B4-BF8F-3A42-86F3-4B3DF80E4CA4}"/>
              </a:ext>
            </a:extLst>
          </p:cNvPr>
          <p:cNvSpPr/>
          <p:nvPr/>
        </p:nvSpPr>
        <p:spPr>
          <a:xfrm>
            <a:off x="6259187" y="5658729"/>
            <a:ext cx="4891556" cy="578571"/>
          </a:xfrm>
          <a:prstGeom prst="rect">
            <a:avLst/>
          </a:prstGeom>
          <a:solidFill>
            <a:schemeClr val="bg1">
              <a:alpha val="73000"/>
            </a:schemeClr>
          </a:solidFill>
          <a:ln>
            <a:noFill/>
          </a:ln>
          <a:effectLst>
            <a:outerShdw blurRad="114300" dist="76200" dir="2760000" sx="101000" sy="101000" algn="ctr" rotWithShape="0">
              <a:srgbClr val="000000">
                <a:alpha val="4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756E1842-B655-3A4B-A55B-5197EBC103FE}"/>
              </a:ext>
            </a:extLst>
          </p:cNvPr>
          <p:cNvSpPr>
            <a:spLocks noGrp="1"/>
          </p:cNvSpPr>
          <p:nvPr>
            <p:ph type="title"/>
          </p:nvPr>
        </p:nvSpPr>
        <p:spPr>
          <a:xfrm>
            <a:off x="2298851" y="343568"/>
            <a:ext cx="1503135" cy="564621"/>
          </a:xfrm>
        </p:spPr>
        <p:txBody>
          <a:bodyPr>
            <a:normAutofit/>
          </a:bodyPr>
          <a:lstStyle/>
          <a:p>
            <a:r>
              <a:rPr lang="en-US" sz="2400" dirty="0">
                <a:latin typeface="Roboto" panose="02000000000000000000" pitchFamily="2" charset="0"/>
                <a:ea typeface="Roboto" panose="02000000000000000000" pitchFamily="2" charset="0"/>
              </a:rPr>
              <a:t>Pulsation</a:t>
            </a:r>
          </a:p>
        </p:txBody>
      </p:sp>
      <p:sp>
        <p:nvSpPr>
          <p:cNvPr id="3" name="Content Placeholder 2">
            <a:extLst>
              <a:ext uri="{FF2B5EF4-FFF2-40B4-BE49-F238E27FC236}">
                <a16:creationId xmlns:a16="http://schemas.microsoft.com/office/drawing/2014/main" id="{BC1EDDBB-7A67-4B4F-A83B-F65BD83AC5EF}"/>
              </a:ext>
            </a:extLst>
          </p:cNvPr>
          <p:cNvSpPr>
            <a:spLocks noGrp="1"/>
          </p:cNvSpPr>
          <p:nvPr>
            <p:ph idx="1"/>
          </p:nvPr>
        </p:nvSpPr>
        <p:spPr>
          <a:xfrm>
            <a:off x="237067" y="879231"/>
            <a:ext cx="5626704" cy="1625943"/>
          </a:xfrm>
        </p:spPr>
        <p:txBody>
          <a:bodyPr>
            <a:normAutofit/>
          </a:bodyPr>
          <a:lstStyle/>
          <a:p>
            <a:r>
              <a:rPr lang="en-US" sz="1600" dirty="0">
                <a:latin typeface="Roboto" panose="02000000000000000000" pitchFamily="2" charset="0"/>
                <a:ea typeface="Roboto" panose="02000000000000000000" pitchFamily="2" charset="0"/>
              </a:rPr>
              <a:t>Late-stage AGB stars are called thermally pulsate</a:t>
            </a:r>
          </a:p>
          <a:p>
            <a:pPr lvl="1"/>
            <a:r>
              <a:rPr lang="en-US" sz="1600" dirty="0">
                <a:latin typeface="Roboto" panose="02000000000000000000" pitchFamily="2" charset="0"/>
                <a:ea typeface="Roboto" panose="02000000000000000000" pitchFamily="2" charset="0"/>
              </a:rPr>
              <a:t>Unstable shell burning causes helium shell flashes, and causes the star to expand and contract as it attempts to maintain equilibrium </a:t>
            </a:r>
          </a:p>
          <a:p>
            <a:r>
              <a:rPr lang="en-US" sz="1600" dirty="0">
                <a:latin typeface="Roboto" panose="02000000000000000000" pitchFamily="2" charset="0"/>
                <a:ea typeface="Roboto" panose="02000000000000000000" pitchFamily="2" charset="0"/>
              </a:rPr>
              <a:t>Produces shock waves that levitates material—increases the density of material in the stellar atmosphere. </a:t>
            </a:r>
          </a:p>
        </p:txBody>
      </p:sp>
      <p:sp>
        <p:nvSpPr>
          <p:cNvPr id="13" name="Content Placeholder 2">
            <a:extLst>
              <a:ext uri="{FF2B5EF4-FFF2-40B4-BE49-F238E27FC236}">
                <a16:creationId xmlns:a16="http://schemas.microsoft.com/office/drawing/2014/main" id="{91AC538C-F0CC-6645-A389-8BAF96ED527C}"/>
              </a:ext>
            </a:extLst>
          </p:cNvPr>
          <p:cNvSpPr txBox="1">
            <a:spLocks/>
          </p:cNvSpPr>
          <p:nvPr/>
        </p:nvSpPr>
        <p:spPr>
          <a:xfrm>
            <a:off x="6422981" y="3759373"/>
            <a:ext cx="5626704" cy="4243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latin typeface="Roboto" panose="02000000000000000000" pitchFamily="2" charset="0"/>
                <a:ea typeface="Roboto" panose="02000000000000000000" pitchFamily="2" charset="0"/>
              </a:rPr>
              <a:t>For stars with M &gt;= 2.5 solar masses:</a:t>
            </a:r>
          </a:p>
        </p:txBody>
      </p:sp>
      <p:pic>
        <p:nvPicPr>
          <p:cNvPr id="15" name="Picture 14">
            <a:extLst>
              <a:ext uri="{FF2B5EF4-FFF2-40B4-BE49-F238E27FC236}">
                <a16:creationId xmlns:a16="http://schemas.microsoft.com/office/drawing/2014/main" id="{D68CAA07-19EB-6544-BAC4-45B3364273E2}"/>
              </a:ext>
            </a:extLst>
          </p:cNvPr>
          <p:cNvPicPr>
            <a:picLocks noChangeAspect="1"/>
          </p:cNvPicPr>
          <p:nvPr/>
        </p:nvPicPr>
        <p:blipFill>
          <a:blip r:embed="rId3"/>
          <a:stretch>
            <a:fillRect/>
          </a:stretch>
        </p:blipFill>
        <p:spPr>
          <a:xfrm>
            <a:off x="6259187" y="5662439"/>
            <a:ext cx="4891556" cy="578571"/>
          </a:xfrm>
          <a:prstGeom prst="rect">
            <a:avLst/>
          </a:prstGeom>
        </p:spPr>
      </p:pic>
      <p:pic>
        <p:nvPicPr>
          <p:cNvPr id="17" name="Picture 16">
            <a:extLst>
              <a:ext uri="{FF2B5EF4-FFF2-40B4-BE49-F238E27FC236}">
                <a16:creationId xmlns:a16="http://schemas.microsoft.com/office/drawing/2014/main" id="{C7DC04F4-3896-0E42-AC0E-AD99B0284853}"/>
              </a:ext>
            </a:extLst>
          </p:cNvPr>
          <p:cNvPicPr>
            <a:picLocks noChangeAspect="1"/>
          </p:cNvPicPr>
          <p:nvPr/>
        </p:nvPicPr>
        <p:blipFill>
          <a:blip r:embed="rId4"/>
          <a:stretch>
            <a:fillRect/>
          </a:stretch>
        </p:blipFill>
        <p:spPr>
          <a:xfrm>
            <a:off x="6096000" y="4271731"/>
            <a:ext cx="5665474" cy="680405"/>
          </a:xfrm>
          <a:prstGeom prst="rect">
            <a:avLst/>
          </a:prstGeom>
        </p:spPr>
      </p:pic>
      <p:sp>
        <p:nvSpPr>
          <p:cNvPr id="18" name="Content Placeholder 2">
            <a:extLst>
              <a:ext uri="{FF2B5EF4-FFF2-40B4-BE49-F238E27FC236}">
                <a16:creationId xmlns:a16="http://schemas.microsoft.com/office/drawing/2014/main" id="{8E73135D-5990-5A4D-8DC4-88FAA7E30E05}"/>
              </a:ext>
            </a:extLst>
          </p:cNvPr>
          <p:cNvSpPr txBox="1">
            <a:spLocks/>
          </p:cNvSpPr>
          <p:nvPr/>
        </p:nvSpPr>
        <p:spPr>
          <a:xfrm>
            <a:off x="6422981" y="5127692"/>
            <a:ext cx="5626704" cy="4243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latin typeface="Roboto" panose="02000000000000000000" pitchFamily="2" charset="0"/>
                <a:ea typeface="Roboto" panose="02000000000000000000" pitchFamily="2" charset="0"/>
              </a:rPr>
              <a:t>For stars with M &lt;= 2.5 solar masses:</a:t>
            </a:r>
          </a:p>
        </p:txBody>
      </p:sp>
      <p:pic>
        <p:nvPicPr>
          <p:cNvPr id="24" name="Picture 23" descr="A close up of a map&#10;&#10;Description automatically generated">
            <a:extLst>
              <a:ext uri="{FF2B5EF4-FFF2-40B4-BE49-F238E27FC236}">
                <a16:creationId xmlns:a16="http://schemas.microsoft.com/office/drawing/2014/main" id="{E814FCB5-3967-FB4F-8AB4-35C1946B5BA0}"/>
              </a:ext>
            </a:extLst>
          </p:cNvPr>
          <p:cNvPicPr>
            <a:picLocks noChangeAspect="1"/>
          </p:cNvPicPr>
          <p:nvPr/>
        </p:nvPicPr>
        <p:blipFill>
          <a:blip r:embed="rId5"/>
          <a:stretch>
            <a:fillRect/>
          </a:stretch>
        </p:blipFill>
        <p:spPr>
          <a:xfrm>
            <a:off x="6095999" y="349867"/>
            <a:ext cx="5141164" cy="3126698"/>
          </a:xfrm>
          <a:prstGeom prst="rect">
            <a:avLst/>
          </a:prstGeom>
        </p:spPr>
      </p:pic>
      <p:pic>
        <p:nvPicPr>
          <p:cNvPr id="26" name="Picture 25" descr="A picture containing object, antenna, photo, sitting&#10;&#10;Description automatically generated">
            <a:extLst>
              <a:ext uri="{FF2B5EF4-FFF2-40B4-BE49-F238E27FC236}">
                <a16:creationId xmlns:a16="http://schemas.microsoft.com/office/drawing/2014/main" id="{43D98BAB-2325-1244-9F2E-3A57A95E6DB4}"/>
              </a:ext>
            </a:extLst>
          </p:cNvPr>
          <p:cNvPicPr>
            <a:picLocks noChangeAspect="1"/>
          </p:cNvPicPr>
          <p:nvPr/>
        </p:nvPicPr>
        <p:blipFill>
          <a:blip r:embed="rId6"/>
          <a:stretch>
            <a:fillRect/>
          </a:stretch>
        </p:blipFill>
        <p:spPr>
          <a:xfrm>
            <a:off x="768505" y="3152301"/>
            <a:ext cx="4399156" cy="2619033"/>
          </a:xfrm>
          <a:prstGeom prst="rect">
            <a:avLst/>
          </a:prstGeom>
        </p:spPr>
      </p:pic>
      <p:pic>
        <p:nvPicPr>
          <p:cNvPr id="28" name="Picture 27" descr="A close up of a logo&#10;&#10;Description automatically generated">
            <a:extLst>
              <a:ext uri="{FF2B5EF4-FFF2-40B4-BE49-F238E27FC236}">
                <a16:creationId xmlns:a16="http://schemas.microsoft.com/office/drawing/2014/main" id="{F7C2778B-4D39-0945-990D-7ED9BD748756}"/>
              </a:ext>
            </a:extLst>
          </p:cNvPr>
          <p:cNvPicPr>
            <a:picLocks noChangeAspect="1"/>
          </p:cNvPicPr>
          <p:nvPr/>
        </p:nvPicPr>
        <p:blipFill>
          <a:blip r:embed="rId7"/>
          <a:stretch>
            <a:fillRect/>
          </a:stretch>
        </p:blipFill>
        <p:spPr>
          <a:xfrm>
            <a:off x="2179058" y="2505174"/>
            <a:ext cx="1544270" cy="570709"/>
          </a:xfrm>
          <a:prstGeom prst="rect">
            <a:avLst/>
          </a:prstGeom>
        </p:spPr>
      </p:pic>
      <p:sp>
        <p:nvSpPr>
          <p:cNvPr id="31" name="TextBox 30">
            <a:extLst>
              <a:ext uri="{FF2B5EF4-FFF2-40B4-BE49-F238E27FC236}">
                <a16:creationId xmlns:a16="http://schemas.microsoft.com/office/drawing/2014/main" id="{20AF19F4-5706-554D-9CDD-DE65F6628BF1}"/>
              </a:ext>
            </a:extLst>
          </p:cNvPr>
          <p:cNvSpPr txBox="1"/>
          <p:nvPr/>
        </p:nvSpPr>
        <p:spPr>
          <a:xfrm>
            <a:off x="808757" y="6056344"/>
            <a:ext cx="4460901" cy="369332"/>
          </a:xfrm>
          <a:prstGeom prst="rect">
            <a:avLst/>
          </a:prstGeom>
          <a:noFill/>
        </p:spPr>
        <p:txBody>
          <a:bodyPr wrap="none" rtlCol="0">
            <a:spAutoFit/>
          </a:bodyPr>
          <a:lstStyle/>
          <a:p>
            <a:r>
              <a:rPr lang="en-US" dirty="0"/>
              <a:t>Period of pulsation also related to luminosity!</a:t>
            </a:r>
          </a:p>
        </p:txBody>
      </p:sp>
      <p:sp>
        <p:nvSpPr>
          <p:cNvPr id="32" name="TextBox 31">
            <a:extLst>
              <a:ext uri="{FF2B5EF4-FFF2-40B4-BE49-F238E27FC236}">
                <a16:creationId xmlns:a16="http://schemas.microsoft.com/office/drawing/2014/main" id="{58DE8DF3-853B-3E43-BD93-EC498E9C8AC6}"/>
              </a:ext>
            </a:extLst>
          </p:cNvPr>
          <p:cNvSpPr txBox="1"/>
          <p:nvPr/>
        </p:nvSpPr>
        <p:spPr>
          <a:xfrm>
            <a:off x="1560716" y="5778714"/>
            <a:ext cx="2504212" cy="400110"/>
          </a:xfrm>
          <a:prstGeom prst="rect">
            <a:avLst/>
          </a:prstGeom>
          <a:noFill/>
        </p:spPr>
        <p:txBody>
          <a:bodyPr wrap="none" rtlCol="0">
            <a:spAutoFit/>
          </a:bodyPr>
          <a:lstStyle/>
          <a:p>
            <a:r>
              <a:rPr lang="en-CA" sz="1000" dirty="0"/>
              <a:t>Glass, I.S., Evans, T.L. 1981, Nature, 291, 303</a:t>
            </a:r>
          </a:p>
          <a:p>
            <a:endParaRPr lang="en-US" sz="1000" dirty="0"/>
          </a:p>
        </p:txBody>
      </p:sp>
      <p:sp>
        <p:nvSpPr>
          <p:cNvPr id="33" name="TextBox 32">
            <a:extLst>
              <a:ext uri="{FF2B5EF4-FFF2-40B4-BE49-F238E27FC236}">
                <a16:creationId xmlns:a16="http://schemas.microsoft.com/office/drawing/2014/main" id="{E58B0278-6B30-E540-98AA-3E6A8D9A7EA8}"/>
              </a:ext>
            </a:extLst>
          </p:cNvPr>
          <p:cNvSpPr txBox="1"/>
          <p:nvPr/>
        </p:nvSpPr>
        <p:spPr>
          <a:xfrm>
            <a:off x="7268315" y="3509011"/>
            <a:ext cx="2585964" cy="246221"/>
          </a:xfrm>
          <a:prstGeom prst="rect">
            <a:avLst/>
          </a:prstGeom>
          <a:noFill/>
        </p:spPr>
        <p:txBody>
          <a:bodyPr wrap="none" rtlCol="0">
            <a:spAutoFit/>
          </a:bodyPr>
          <a:lstStyle/>
          <a:p>
            <a:r>
              <a:rPr lang="en-CA" sz="1000" dirty="0"/>
              <a:t>Vassiliadis, E., Wood, P.R. 1993, ApJ, 413, 641</a:t>
            </a:r>
          </a:p>
        </p:txBody>
      </p:sp>
    </p:spTree>
    <p:extLst>
      <p:ext uri="{BB962C8B-B14F-4D97-AF65-F5344CB8AC3E}">
        <p14:creationId xmlns:p14="http://schemas.microsoft.com/office/powerpoint/2010/main" val="33857264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TotalTime>
  <Words>834</Words>
  <Application>Microsoft Macintosh PowerPoint</Application>
  <PresentationFormat>Widescreen</PresentationFormat>
  <Paragraphs>34</Paragraphs>
  <Slides>2</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Roboto</vt:lpstr>
      <vt:lpstr>Office Theme</vt:lpstr>
      <vt:lpstr>PowerPoint Presentation</vt:lpstr>
      <vt:lpstr>Pulsation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 Shen</dc:creator>
  <cp:lastModifiedBy>Jeff Shen</cp:lastModifiedBy>
  <cp:revision>17</cp:revision>
  <dcterms:created xsi:type="dcterms:W3CDTF">2019-11-14T20:52:43Z</dcterms:created>
  <dcterms:modified xsi:type="dcterms:W3CDTF">2019-11-15T01:12:18Z</dcterms:modified>
</cp:coreProperties>
</file>

<file path=docProps/thumbnail.jpeg>
</file>